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5"/>
  </p:notesMasterIdLst>
  <p:sldIdLst>
    <p:sldId id="256" r:id="rId3"/>
    <p:sldId id="1937" r:id="rId4"/>
    <p:sldId id="1938" r:id="rId5"/>
    <p:sldId id="1943" r:id="rId6"/>
    <p:sldId id="1956" r:id="rId7"/>
    <p:sldId id="1944" r:id="rId8"/>
    <p:sldId id="1946" r:id="rId9"/>
    <p:sldId id="1947" r:id="rId10"/>
    <p:sldId id="1954" r:id="rId11"/>
    <p:sldId id="1955" r:id="rId12"/>
    <p:sldId id="1948" r:id="rId13"/>
    <p:sldId id="1945" r:id="rId14"/>
    <p:sldId id="1939" r:id="rId15"/>
    <p:sldId id="1940" r:id="rId16"/>
    <p:sldId id="1941" r:id="rId17"/>
    <p:sldId id="1942" r:id="rId18"/>
    <p:sldId id="390" r:id="rId19"/>
    <p:sldId id="391" r:id="rId20"/>
    <p:sldId id="392" r:id="rId21"/>
    <p:sldId id="393" r:id="rId22"/>
    <p:sldId id="394" r:id="rId23"/>
    <p:sldId id="395" r:id="rId24"/>
    <p:sldId id="396" r:id="rId25"/>
    <p:sldId id="1061" r:id="rId26"/>
    <p:sldId id="1062" r:id="rId27"/>
    <p:sldId id="1063" r:id="rId28"/>
    <p:sldId id="1777" r:id="rId29"/>
    <p:sldId id="1778" r:id="rId30"/>
    <p:sldId id="1951" r:id="rId31"/>
    <p:sldId id="1952" r:id="rId32"/>
    <p:sldId id="1953" r:id="rId33"/>
    <p:sldId id="1957" r:id="rId34"/>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054" autoAdjust="0"/>
    <p:restoredTop sz="94660"/>
  </p:normalViewPr>
  <p:slideViewPr>
    <p:cSldViewPr snapToGrid="0">
      <p:cViewPr varScale="1">
        <p:scale>
          <a:sx n="110" d="100"/>
          <a:sy n="110" d="100"/>
        </p:scale>
        <p:origin x="12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9" Type="http://schemas.openxmlformats.org/officeDocument/2006/relationships/tags" Target="tags/tag1.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notesMaster" Target="notesMasters/notesMaster1.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20CD98-4F30-407E-99B0-FD926AE0D60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55F47B-E0B7-4C05-81DD-AEF46BEE599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3253F24F-B8B4-4D53-A982-D9EFB59D0A8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9F07A34-AE2E-4725-A108-1C68AF41F76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3F24F-B8B4-4D53-A982-D9EFB59D0A8D}"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9F07A34-AE2E-4725-A108-1C68AF41F76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7.wmf"/><Relationship Id="rId1" Type="http://schemas.openxmlformats.org/officeDocument/2006/relationships/oleObject" Target="../embeddings/oleObject1.bin"/></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标记永久化技巧与其在树套树问题上的</a:t>
            </a:r>
            <a:r>
              <a:rPr lang="zh-CN" altLang="en-US" dirty="0"/>
              <a:t>应用</a:t>
            </a:r>
            <a:endParaRPr lang="zh-CN" altLang="en-US" dirty="0"/>
          </a:p>
        </p:txBody>
      </p:sp>
      <p:sp>
        <p:nvSpPr>
          <p:cNvPr id="3" name="副标题 2"/>
          <p:cNvSpPr>
            <a:spLocks noGrp="1"/>
          </p:cNvSpPr>
          <p:nvPr>
            <p:ph type="subTitle" idx="1"/>
          </p:nvPr>
        </p:nvSpPr>
        <p:spPr/>
        <p:txBody>
          <a:bodyPr/>
          <a:lstStyle/>
          <a:p>
            <a:r>
              <a:rPr lang="en-US" altLang="zh-CN" dirty="0"/>
              <a:t>——</a:t>
            </a:r>
            <a:r>
              <a:rPr lang="zh-CN" altLang="en-US" dirty="0"/>
              <a:t>清华大学 </a:t>
            </a:r>
            <a:r>
              <a:rPr lang="zh-CN" altLang="en-US" dirty="0"/>
              <a:t>李欣隆</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问题变成给定一堆矩形，每次查询对一个点上所有矩形的</a:t>
            </a:r>
            <a:r>
              <a:rPr lang="en-US" altLang="zh-CN" dirty="0"/>
              <a:t> max</a:t>
            </a:r>
            <a:r>
              <a:rPr lang="zh-CN" altLang="en-US" dirty="0"/>
              <a:t>。</a:t>
            </a:r>
            <a:endParaRPr lang="zh-CN" altLang="en-US" dirty="0"/>
          </a:p>
          <a:p>
            <a:r>
              <a:rPr lang="zh-CN" altLang="en-US" dirty="0"/>
              <a:t>使用线段树套堆，插入矩形时</a:t>
            </a:r>
            <a:r>
              <a:rPr lang="zh-CN" altLang="en-US" dirty="0"/>
              <a:t>进行区间插入，用堆维护最大值</a:t>
            </a:r>
            <a:endParaRPr lang="zh-CN" altLang="en-US" dirty="0"/>
          </a:p>
          <a:p>
            <a:r>
              <a:rPr lang="zh-CN" altLang="en-US" dirty="0"/>
              <a:t>这个问题是一个区间修改，单点查询的问题</a:t>
            </a:r>
            <a:endParaRPr lang="zh-CN" altLang="en-US" dirty="0"/>
          </a:p>
          <a:p>
            <a:r>
              <a:rPr lang="zh-CN" altLang="en-US" dirty="0"/>
              <a:t>因为不支持标记下放，所以使用区间修改单点查询的标记永久化方法</a:t>
            </a:r>
            <a:endParaRPr lang="en-US" altLang="zh-CN" dirty="0"/>
          </a:p>
          <a:p>
            <a:endParaRPr lang="en-US" altLang="zh-CN" dirty="0"/>
          </a:p>
          <a:p>
            <a:r>
              <a:rPr lang="zh-CN" altLang="en-US" dirty="0"/>
              <a:t>总时间复杂度</a:t>
            </a:r>
            <a:r>
              <a:rPr lang="en-US" altLang="zh-CN" dirty="0"/>
              <a:t>O( nlog^2n + </a:t>
            </a:r>
            <a:r>
              <a:rPr lang="en-US" altLang="zh-CN" dirty="0" err="1"/>
              <a:t>mlogn</a:t>
            </a:r>
            <a:r>
              <a:rPr lang="en-US" altLang="zh-CN" dirty="0"/>
              <a:t> )</a:t>
            </a:r>
            <a:endParaRPr lang="zh-CN" alt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区间修改区间查询的标记</a:t>
            </a:r>
            <a:r>
              <a:rPr lang="zh-CN" altLang="en-US"/>
              <a:t>永久化</a:t>
            </a:r>
            <a:endParaRPr lang="zh-CN" altLang="en-US"/>
          </a:p>
        </p:txBody>
      </p:sp>
      <p:sp>
        <p:nvSpPr>
          <p:cNvPr id="3" name="内容占位符 2"/>
          <p:cNvSpPr>
            <a:spLocks noGrp="1"/>
          </p:cNvSpPr>
          <p:nvPr>
            <p:ph idx="1"/>
          </p:nvPr>
        </p:nvSpPr>
        <p:spPr/>
        <p:txBody>
          <a:bodyPr/>
          <a:p>
            <a:r>
              <a:rPr lang="zh-CN" altLang="en-US">
                <a:sym typeface="+mn-ea"/>
              </a:rPr>
              <a:t>线段树可以将修改和查询均拆分为</a:t>
            </a:r>
            <a:r>
              <a:rPr lang="en-US" altLang="zh-CN">
                <a:sym typeface="+mn-ea"/>
              </a:rPr>
              <a:t> O(logn) </a:t>
            </a:r>
            <a:r>
              <a:rPr lang="zh-CN" altLang="en-US">
                <a:sym typeface="+mn-ea"/>
              </a:rPr>
              <a:t>个线段树上的</a:t>
            </a:r>
            <a:r>
              <a:rPr lang="zh-CN" altLang="en-US">
                <a:sym typeface="+mn-ea"/>
              </a:rPr>
              <a:t>结点</a:t>
            </a:r>
            <a:endParaRPr lang="zh-CN" altLang="en-US">
              <a:sym typeface="+mn-ea"/>
            </a:endParaRPr>
          </a:p>
          <a:p>
            <a:r>
              <a:rPr lang="zh-CN" altLang="en-US">
                <a:sym typeface="+mn-ea"/>
              </a:rPr>
              <a:t>如果修改对询问有贡献，则二者对应的区间必须</a:t>
            </a:r>
            <a:r>
              <a:rPr lang="zh-CN" altLang="en-US">
                <a:sym typeface="+mn-ea"/>
              </a:rPr>
              <a:t>相交</a:t>
            </a:r>
            <a:endParaRPr lang="zh-CN" altLang="en-US">
              <a:sym typeface="+mn-ea"/>
            </a:endParaRPr>
          </a:p>
          <a:p>
            <a:r>
              <a:rPr lang="zh-CN" altLang="en-US">
                <a:sym typeface="+mn-ea"/>
              </a:rPr>
              <a:t>在线段树结构上，两个结点</a:t>
            </a:r>
            <a:r>
              <a:rPr lang="zh-CN" altLang="en-US">
                <a:sym typeface="+mn-ea"/>
              </a:rPr>
              <a:t>相交一定</a:t>
            </a:r>
            <a:r>
              <a:rPr lang="zh-CN" altLang="en-US">
                <a:sym typeface="+mn-ea"/>
              </a:rPr>
              <a:t>包含</a:t>
            </a:r>
            <a:endParaRPr lang="zh-CN" altLang="en-US">
              <a:sym typeface="+mn-ea"/>
            </a:endParaRPr>
          </a:p>
          <a:p>
            <a:r>
              <a:rPr lang="zh-CN" altLang="en-US">
                <a:sym typeface="+mn-ea"/>
              </a:rPr>
              <a:t>接下来讨论修改在询问上方还是下方</a:t>
            </a:r>
            <a:endParaRPr lang="zh-CN" altLang="en-US">
              <a:sym typeface="+mn-ea"/>
            </a:endParaRPr>
          </a:p>
          <a:p>
            <a:r>
              <a:rPr lang="zh-CN" altLang="en-US">
                <a:sym typeface="+mn-ea"/>
              </a:rPr>
              <a:t>如果两种情况的贡献都能维护，则该问题可以使用线段树将贡献</a:t>
            </a:r>
            <a:r>
              <a:rPr lang="zh-CN" altLang="en-US">
                <a:sym typeface="+mn-ea"/>
              </a:rPr>
              <a:t>简化</a:t>
            </a:r>
            <a:endParaRPr lang="zh-CN" altLang="en-US">
              <a:sym typeface="+mn-ea"/>
            </a:endParaRPr>
          </a:p>
          <a:p>
            <a:endParaRPr lang="zh-CN" alt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内层树也标记永久</a:t>
            </a:r>
            <a:r>
              <a:rPr lang="zh-CN" altLang="en-US" dirty="0"/>
              <a:t>化</a:t>
            </a:r>
            <a:endParaRPr lang="zh-CN" altLang="en-US" dirty="0"/>
          </a:p>
        </p:txBody>
      </p:sp>
      <p:sp>
        <p:nvSpPr>
          <p:cNvPr id="3" name="内容占位符 2"/>
          <p:cNvSpPr>
            <a:spLocks noGrp="1"/>
          </p:cNvSpPr>
          <p:nvPr>
            <p:ph idx="1"/>
          </p:nvPr>
        </p:nvSpPr>
        <p:spPr/>
        <p:txBody>
          <a:bodyPr/>
          <a:lstStyle/>
          <a:p>
            <a:r>
              <a:rPr lang="zh-CN" altLang="en-US" dirty="0"/>
              <a:t>有的时候有复杂的</a:t>
            </a:r>
            <a:r>
              <a:rPr lang="zh-CN" altLang="en-US" dirty="0"/>
              <a:t>范围修改操作，需要内层树</a:t>
            </a:r>
            <a:r>
              <a:rPr lang="zh-CN" altLang="en-US" dirty="0"/>
              <a:t>也打标记</a:t>
            </a:r>
            <a:endParaRPr lang="en-US" altLang="zh-CN" dirty="0"/>
          </a:p>
          <a:p>
            <a:r>
              <a:rPr lang="zh-CN" altLang="en-US" dirty="0"/>
              <a:t>因为树套树是</a:t>
            </a:r>
            <a:r>
              <a:rPr lang="en-US" altLang="zh-CN" dirty="0"/>
              <a:t>DAG</a:t>
            </a:r>
            <a:r>
              <a:rPr lang="zh-CN" altLang="en-US" dirty="0"/>
              <a:t>而不是树，所以有两种常见的方法：</a:t>
            </a:r>
            <a:endParaRPr lang="en-US" altLang="zh-CN" dirty="0"/>
          </a:p>
          <a:p>
            <a:r>
              <a:rPr lang="en-US" altLang="zh-CN" dirty="0"/>
              <a:t>1. </a:t>
            </a:r>
            <a:r>
              <a:rPr lang="zh-CN" altLang="en-US" dirty="0"/>
              <a:t>内层维护标记永久化的树</a:t>
            </a:r>
            <a:endParaRPr lang="en-US" altLang="zh-CN" dirty="0"/>
          </a:p>
          <a:p>
            <a:r>
              <a:rPr lang="en-US" altLang="zh-CN" dirty="0"/>
              <a:t>2. </a:t>
            </a:r>
            <a:r>
              <a:rPr lang="zh-CN" altLang="en-US" dirty="0"/>
              <a:t>内层使用</a:t>
            </a:r>
            <a:r>
              <a:rPr lang="en-US" altLang="zh-CN" dirty="0"/>
              <a:t>DAG</a:t>
            </a:r>
            <a:r>
              <a:rPr lang="zh-CN" altLang="en-US" dirty="0"/>
              <a:t>数据结构，比如可持久化平衡树，这样可以标记下放</a:t>
            </a:r>
            <a:endParaRPr lang="zh-CN" altLang="en-US"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经典问题</a:t>
            </a:r>
            <a:endParaRPr lang="zh-CN" altLang="en-US" dirty="0"/>
          </a:p>
        </p:txBody>
      </p:sp>
      <p:sp>
        <p:nvSpPr>
          <p:cNvPr id="3" name="内容占位符 2"/>
          <p:cNvSpPr>
            <a:spLocks noGrp="1"/>
          </p:cNvSpPr>
          <p:nvPr>
            <p:ph idx="1"/>
          </p:nvPr>
        </p:nvSpPr>
        <p:spPr/>
        <p:txBody>
          <a:bodyPr/>
          <a:lstStyle/>
          <a:p>
            <a:r>
              <a:rPr lang="zh-CN" altLang="en-US" dirty="0"/>
              <a:t>维护一个</a:t>
            </a:r>
            <a:r>
              <a:rPr lang="en-US" altLang="zh-CN" dirty="0"/>
              <a:t>n*n</a:t>
            </a:r>
            <a:r>
              <a:rPr lang="zh-CN" altLang="en-US" dirty="0"/>
              <a:t>的二维平面，每个位置初始为</a:t>
            </a:r>
            <a:r>
              <a:rPr lang="en-US" altLang="zh-CN" dirty="0"/>
              <a:t>0</a:t>
            </a:r>
            <a:endParaRPr lang="en-US" altLang="zh-CN" dirty="0"/>
          </a:p>
          <a:p>
            <a:r>
              <a:rPr lang="zh-CN" altLang="en-US" dirty="0"/>
              <a:t>有</a:t>
            </a:r>
            <a:r>
              <a:rPr lang="en-US" altLang="zh-CN" dirty="0"/>
              <a:t>m</a:t>
            </a:r>
            <a:r>
              <a:rPr lang="zh-CN" altLang="en-US" dirty="0"/>
              <a:t>次操作：</a:t>
            </a:r>
            <a:endParaRPr lang="en-US" altLang="zh-CN" dirty="0"/>
          </a:p>
          <a:p>
            <a:r>
              <a:rPr lang="en-US" altLang="zh-CN" dirty="0"/>
              <a:t>1.</a:t>
            </a:r>
            <a:r>
              <a:rPr lang="zh-CN" altLang="en-US" dirty="0"/>
              <a:t>矩形对</a:t>
            </a:r>
            <a:r>
              <a:rPr lang="en-US" altLang="zh-CN" dirty="0"/>
              <a:t>x</a:t>
            </a:r>
            <a:r>
              <a:rPr lang="zh-CN" altLang="en-US" dirty="0"/>
              <a:t>取</a:t>
            </a:r>
            <a:r>
              <a:rPr lang="en-US" altLang="zh-CN" dirty="0"/>
              <a:t>max</a:t>
            </a:r>
            <a:endParaRPr lang="en-US" altLang="zh-CN" dirty="0"/>
          </a:p>
          <a:p>
            <a:r>
              <a:rPr lang="en-US" altLang="zh-CN" dirty="0"/>
              <a:t>2.</a:t>
            </a:r>
            <a:r>
              <a:rPr lang="zh-CN" altLang="en-US" dirty="0"/>
              <a:t>查矩形</a:t>
            </a:r>
            <a:r>
              <a:rPr lang="en-US" altLang="zh-CN" dirty="0"/>
              <a:t>max</a:t>
            </a:r>
            <a:endParaRPr lang="en-US" altLang="zh-CN" dirty="0"/>
          </a:p>
          <a:p>
            <a:r>
              <a:rPr lang="zh-CN" altLang="en-US" dirty="0"/>
              <a:t>强制在线</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考虑使用树套树维护，第一维分治</a:t>
            </a:r>
            <a:r>
              <a:rPr lang="en-US" altLang="zh-CN" dirty="0"/>
              <a:t>x</a:t>
            </a:r>
            <a:r>
              <a:rPr lang="zh-CN" altLang="en-US" dirty="0"/>
              <a:t>，第二维分治</a:t>
            </a:r>
            <a:r>
              <a:rPr lang="en-US" altLang="zh-CN" dirty="0"/>
              <a:t>y</a:t>
            </a:r>
            <a:endParaRPr lang="en-US" altLang="zh-CN" dirty="0"/>
          </a:p>
          <a:p>
            <a:r>
              <a:rPr lang="zh-CN" altLang="en-US" dirty="0"/>
              <a:t>维护两个内层树，第一个表示所有子树内的标记的影响，第二个表示所有这个外层树节点上的标记的影响</a:t>
            </a:r>
            <a:endParaRPr lang="en-US" altLang="zh-CN" dirty="0"/>
          </a:p>
          <a:p>
            <a:r>
              <a:rPr lang="zh-CN" altLang="en-US" dirty="0"/>
              <a:t>矩形修改的时候我们直接标记永久化，考虑第一维修改的</a:t>
            </a:r>
            <a:r>
              <a:rPr lang="en-US" altLang="zh-CN" dirty="0"/>
              <a:t>O(</a:t>
            </a:r>
            <a:r>
              <a:rPr lang="en-US" altLang="zh-CN" dirty="0" err="1"/>
              <a:t>logn</a:t>
            </a:r>
            <a:r>
              <a:rPr lang="en-US" altLang="zh-CN" dirty="0"/>
              <a:t>)</a:t>
            </a:r>
            <a:r>
              <a:rPr lang="zh-CN" altLang="en-US" dirty="0"/>
              <a:t>个线段树节点的虚树，我们在这</a:t>
            </a:r>
            <a:r>
              <a:rPr lang="en-US" altLang="zh-CN" dirty="0"/>
              <a:t>O(</a:t>
            </a:r>
            <a:r>
              <a:rPr lang="en-US" altLang="zh-CN" dirty="0" err="1"/>
              <a:t>logn</a:t>
            </a:r>
            <a:r>
              <a:rPr lang="en-US" altLang="zh-CN" dirty="0"/>
              <a:t>)</a:t>
            </a:r>
            <a:r>
              <a:rPr lang="zh-CN" altLang="en-US" dirty="0"/>
              <a:t>个外层树节点的内层树上进行区间</a:t>
            </a:r>
            <a:r>
              <a:rPr lang="en-US" altLang="zh-CN" dirty="0"/>
              <a:t>max=</a:t>
            </a:r>
            <a:r>
              <a:rPr lang="zh-CN" altLang="en-US" dirty="0"/>
              <a:t>操作</a:t>
            </a:r>
            <a:endParaRPr lang="en-US" altLang="zh-CN" dirty="0"/>
          </a:p>
          <a:p>
            <a:r>
              <a:rPr lang="zh-CN" altLang="en-US" dirty="0"/>
              <a:t>询问的时候需要查询</a:t>
            </a:r>
            <a:r>
              <a:rPr lang="en-US" altLang="zh-CN" dirty="0"/>
              <a:t>O(</a:t>
            </a:r>
            <a:r>
              <a:rPr lang="en-US" altLang="zh-CN" dirty="0" err="1"/>
              <a:t>logn</a:t>
            </a:r>
            <a:r>
              <a:rPr lang="en-US" altLang="zh-CN" dirty="0"/>
              <a:t>)</a:t>
            </a:r>
            <a:r>
              <a:rPr lang="zh-CN" altLang="en-US" dirty="0"/>
              <a:t>个外层树节点的内层树区间</a:t>
            </a:r>
            <a:r>
              <a:rPr lang="en-US" altLang="zh-CN" dirty="0"/>
              <a:t>max</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询问的时候再把这些外层树节点的虚树上每个查一下对应内层树区间的</a:t>
            </a:r>
            <a:r>
              <a:rPr lang="en-US" altLang="zh-CN" dirty="0"/>
              <a:t>max</a:t>
            </a:r>
            <a:endParaRPr lang="en-US" altLang="zh-CN" dirty="0"/>
          </a:p>
          <a:p>
            <a:r>
              <a:rPr lang="zh-CN" altLang="en-US" dirty="0"/>
              <a:t>这样我们维护了子树内的贡献，维护了子树上层的贡献，所以正确性有保证</a:t>
            </a:r>
            <a:endParaRPr lang="en-US" altLang="zh-CN" dirty="0"/>
          </a:p>
          <a:p>
            <a:r>
              <a:rPr lang="zh-CN" altLang="en-US"/>
              <a:t>矩形加矩形和也能这么做，不过有简单些的做法</a:t>
            </a:r>
            <a:endParaRPr lang="en-US" altLang="zh-CN"/>
          </a:p>
          <a:p>
            <a:endParaRPr lang="en-US" altLang="zh-CN" dirty="0"/>
          </a:p>
          <a:p>
            <a:r>
              <a:rPr lang="zh-CN" altLang="en-US" dirty="0"/>
              <a:t>总时间复杂度</a:t>
            </a:r>
            <a:r>
              <a:rPr lang="en-US" altLang="zh-CN" dirty="0"/>
              <a:t>O(nlogn+mlog^2n)</a:t>
            </a:r>
            <a:endParaRPr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Luogu3332 [ZJOI2013]K</a:t>
            </a:r>
            <a:r>
              <a:rPr lang="zh-CN" altLang="en-US" dirty="0"/>
              <a:t>大数查询</a:t>
            </a:r>
            <a:endParaRPr lang="zh-CN" altLang="en-US" dirty="0"/>
          </a:p>
        </p:txBody>
      </p:sp>
      <p:sp>
        <p:nvSpPr>
          <p:cNvPr id="3" name="内容占位符 2"/>
          <p:cNvSpPr>
            <a:spLocks noGrp="1"/>
          </p:cNvSpPr>
          <p:nvPr>
            <p:ph idx="1"/>
          </p:nvPr>
        </p:nvSpPr>
        <p:spPr/>
        <p:txBody>
          <a:bodyPr>
            <a:normAutofit/>
          </a:bodyPr>
          <a:lstStyle/>
          <a:p>
            <a:r>
              <a:rPr lang="en-US" altLang="zh-CN" dirty="0"/>
              <a:t>1.</a:t>
            </a:r>
            <a:r>
              <a:rPr lang="zh-CN" altLang="en-US" dirty="0"/>
              <a:t>区间</a:t>
            </a:r>
            <a:r>
              <a:rPr lang="en-US" altLang="zh-CN" dirty="0"/>
              <a:t>[</a:t>
            </a:r>
            <a:r>
              <a:rPr lang="en-US" altLang="zh-CN" dirty="0" err="1"/>
              <a:t>l,r</a:t>
            </a:r>
            <a:r>
              <a:rPr lang="en-US" altLang="zh-CN" dirty="0"/>
              <a:t>]</a:t>
            </a:r>
            <a:r>
              <a:rPr lang="zh-CN" altLang="en-US" dirty="0"/>
              <a:t>插入</a:t>
            </a:r>
            <a:r>
              <a:rPr lang="en-US" altLang="zh-CN" dirty="0"/>
              <a:t>x</a:t>
            </a:r>
            <a:endParaRPr lang="en-US" altLang="zh-CN" dirty="0"/>
          </a:p>
          <a:p>
            <a:r>
              <a:rPr lang="zh-CN" altLang="en-US" dirty="0"/>
              <a:t>（这里的插入指的是在每个位置上面放上一个新的数，不是每个数旁边放一个，可以看作每个位置是一个</a:t>
            </a:r>
            <a:r>
              <a:rPr lang="en-US" altLang="zh-CN" dirty="0"/>
              <a:t>vector</a:t>
            </a:r>
            <a:r>
              <a:rPr lang="zh-CN" altLang="en-US" dirty="0"/>
              <a:t>，在区间</a:t>
            </a:r>
            <a:r>
              <a:rPr lang="en-US" altLang="zh-CN" dirty="0" err="1"/>
              <a:t>push_back</a:t>
            </a:r>
            <a:r>
              <a:rPr lang="zh-CN" altLang="en-US" dirty="0"/>
              <a:t>了一下</a:t>
            </a:r>
            <a:r>
              <a:rPr lang="en-US" altLang="zh-CN" dirty="0"/>
              <a:t>x</a:t>
            </a:r>
            <a:r>
              <a:rPr lang="zh-CN" altLang="en-US" dirty="0"/>
              <a:t>）</a:t>
            </a:r>
            <a:endParaRPr lang="en-US" altLang="zh-CN" dirty="0"/>
          </a:p>
          <a:p>
            <a:r>
              <a:rPr lang="en-US" altLang="zh-CN" dirty="0"/>
              <a:t>2.</a:t>
            </a:r>
            <a:r>
              <a:rPr lang="zh-CN" altLang="en-US" dirty="0"/>
              <a:t>区间</a:t>
            </a:r>
            <a:r>
              <a:rPr lang="en-US" altLang="zh-CN" dirty="0"/>
              <a:t>kth</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翻译：有</a:t>
            </a:r>
            <a:r>
              <a:rPr lang="en-US" altLang="zh-CN" dirty="0"/>
              <a:t>n</a:t>
            </a:r>
            <a:r>
              <a:rPr lang="zh-CN" altLang="en-US" dirty="0"/>
              <a:t>个点，每个点有权值</a:t>
            </a:r>
            <a:r>
              <a:rPr lang="en-US" altLang="zh-CN" dirty="0" err="1"/>
              <a:t>ai,bi</a:t>
            </a:r>
            <a:endParaRPr lang="en-US" altLang="zh-CN" dirty="0"/>
          </a:p>
          <a:p>
            <a:r>
              <a:rPr lang="en-US" altLang="zh-CN" dirty="0"/>
              <a:t>1.</a:t>
            </a:r>
            <a:r>
              <a:rPr lang="zh-CN" altLang="en-US" dirty="0"/>
              <a:t>加入</a:t>
            </a:r>
            <a:r>
              <a:rPr lang="en-US" altLang="zh-CN" dirty="0"/>
              <a:t>(l1,x),(l1+1,x)…(r1,x)</a:t>
            </a:r>
            <a:r>
              <a:rPr lang="zh-CN" altLang="en-US" dirty="0"/>
              <a:t>这些点</a:t>
            </a:r>
            <a:endParaRPr lang="en-US" altLang="zh-CN" dirty="0"/>
          </a:p>
          <a:p>
            <a:r>
              <a:rPr lang="en-US" altLang="zh-CN" dirty="0"/>
              <a:t>2.</a:t>
            </a:r>
            <a:r>
              <a:rPr lang="zh-CN" altLang="en-US" dirty="0"/>
              <a:t>求满足</a:t>
            </a:r>
            <a:r>
              <a:rPr lang="en-US" altLang="zh-CN" dirty="0"/>
              <a:t>l1&lt;=</a:t>
            </a:r>
            <a:r>
              <a:rPr lang="en-US" altLang="zh-CN" dirty="0" err="1"/>
              <a:t>ai</a:t>
            </a:r>
            <a:r>
              <a:rPr lang="en-US" altLang="zh-CN" dirty="0"/>
              <a:t>&lt;=r1</a:t>
            </a:r>
            <a:r>
              <a:rPr lang="zh-CN" altLang="en-US" dirty="0"/>
              <a:t>的所有点中</a:t>
            </a:r>
            <a:r>
              <a:rPr lang="en-US" altLang="zh-CN" dirty="0"/>
              <a:t>bi</a:t>
            </a:r>
            <a:r>
              <a:rPr lang="zh-CN" altLang="en-US" dirty="0"/>
              <a:t>的</a:t>
            </a:r>
            <a:r>
              <a:rPr lang="en-US" altLang="zh-CN" dirty="0"/>
              <a:t>kth</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怎么做呢</a:t>
            </a:r>
            <a:endParaRPr lang="en-US" altLang="zh-CN" dirty="0"/>
          </a:p>
          <a:p>
            <a:r>
              <a:rPr lang="zh-CN" altLang="en-US" dirty="0"/>
              <a:t>按照套路我们先建一个树套树</a:t>
            </a:r>
            <a:endParaRPr lang="en-US" altLang="zh-CN" dirty="0"/>
          </a:p>
          <a:p>
            <a:r>
              <a:rPr lang="zh-CN" altLang="en-US" dirty="0"/>
              <a:t>但是发现一个问题：区间插入的操作无法高效地在外层树上实现，因为无法下放</a:t>
            </a:r>
            <a:endParaRPr lang="zh-CN" alt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自我介绍</a:t>
            </a:r>
            <a:endParaRPr lang="zh-CN" altLang="en-US" dirty="0"/>
          </a:p>
        </p:txBody>
      </p:sp>
      <p:sp>
        <p:nvSpPr>
          <p:cNvPr id="3" name="内容占位符 2"/>
          <p:cNvSpPr>
            <a:spLocks noGrp="1"/>
          </p:cNvSpPr>
          <p:nvPr>
            <p:ph idx="1"/>
          </p:nvPr>
        </p:nvSpPr>
        <p:spPr/>
        <p:txBody>
          <a:bodyPr/>
          <a:lstStyle/>
          <a:p>
            <a:r>
              <a:rPr lang="zh-CN" altLang="en-US" dirty="0">
                <a:sym typeface="+mn-ea"/>
              </a:rPr>
              <a:t>洛谷上的</a:t>
            </a:r>
            <a:r>
              <a:rPr lang="en-US" altLang="zh-CN" dirty="0">
                <a:sym typeface="+mn-ea"/>
              </a:rPr>
              <a:t>ID</a:t>
            </a:r>
            <a:r>
              <a:rPr lang="zh-CN" altLang="en-US" dirty="0">
                <a:sym typeface="+mn-ea"/>
              </a:rPr>
              <a:t>：</a:t>
            </a:r>
            <a:r>
              <a:rPr lang="en-US" altLang="zh-CN" dirty="0" err="1">
                <a:sym typeface="+mn-ea"/>
              </a:rPr>
              <a:t>noip</a:t>
            </a:r>
            <a:endParaRPr lang="en-US" altLang="zh-CN" dirty="0"/>
          </a:p>
          <a:p>
            <a:r>
              <a:rPr lang="zh-CN" altLang="en-US" dirty="0">
                <a:sym typeface="+mn-ea"/>
              </a:rPr>
              <a:t>其他地方的</a:t>
            </a:r>
            <a:r>
              <a:rPr lang="en-US" altLang="zh-CN" dirty="0">
                <a:sym typeface="+mn-ea"/>
              </a:rPr>
              <a:t>ID</a:t>
            </a:r>
            <a:r>
              <a:rPr lang="zh-CN" altLang="en-US" dirty="0">
                <a:sym typeface="+mn-ea"/>
              </a:rPr>
              <a:t>：</a:t>
            </a:r>
            <a:r>
              <a:rPr lang="en-US" altLang="zh-CN" dirty="0">
                <a:sym typeface="+mn-ea"/>
              </a:rPr>
              <a:t>nzhtl1477</a:t>
            </a:r>
            <a:r>
              <a:rPr lang="zh-CN" altLang="en-US" dirty="0">
                <a:sym typeface="+mn-ea"/>
              </a:rPr>
              <a:t>，</a:t>
            </a:r>
            <a:r>
              <a:rPr lang="en-US" altLang="zh-CN" dirty="0">
                <a:sym typeface="+mn-ea"/>
              </a:rPr>
              <a:t>ODT</a:t>
            </a:r>
            <a:endParaRPr lang="en-US" altLang="zh-CN" dirty="0"/>
          </a:p>
          <a:p>
            <a:r>
              <a:rPr lang="zh-CN" altLang="en-US" dirty="0">
                <a:sym typeface="+mn-ea"/>
              </a:rPr>
              <a:t>擅长数据结构</a:t>
            </a:r>
            <a:endParaRPr lang="en-US" altLang="zh-CN" dirty="0"/>
          </a:p>
          <a:p>
            <a:r>
              <a:rPr lang="en-US" altLang="zh-CN" dirty="0">
                <a:sym typeface="+mn-ea"/>
              </a:rPr>
              <a:t>THUWC2020</a:t>
            </a:r>
            <a:r>
              <a:rPr lang="zh-CN" altLang="en-US" dirty="0">
                <a:sym typeface="+mn-ea"/>
              </a:rPr>
              <a:t>，</a:t>
            </a:r>
            <a:r>
              <a:rPr lang="en-US" altLang="zh-CN" dirty="0">
                <a:sym typeface="+mn-ea"/>
              </a:rPr>
              <a:t>CTT2020</a:t>
            </a:r>
            <a:r>
              <a:rPr lang="zh-CN" altLang="en-US" dirty="0">
                <a:sym typeface="+mn-ea"/>
              </a:rPr>
              <a:t>，</a:t>
            </a:r>
            <a:r>
              <a:rPr lang="en-US" altLang="zh-CN" dirty="0">
                <a:sym typeface="+mn-ea"/>
              </a:rPr>
              <a:t>CTS2021</a:t>
            </a:r>
            <a:r>
              <a:rPr lang="zh-CN" altLang="en-US" dirty="0">
                <a:sym typeface="+mn-ea"/>
              </a:rPr>
              <a:t>，</a:t>
            </a:r>
            <a:r>
              <a:rPr lang="en-US" altLang="zh-CN" dirty="0">
                <a:sym typeface="+mn-ea"/>
              </a:rPr>
              <a:t>NOI2020</a:t>
            </a:r>
            <a:r>
              <a:rPr lang="zh-CN" altLang="en-US" dirty="0">
                <a:sym typeface="+mn-ea"/>
              </a:rPr>
              <a:t>，</a:t>
            </a:r>
            <a:r>
              <a:rPr lang="en-US" altLang="zh-CN" dirty="0">
                <a:sym typeface="+mn-ea"/>
              </a:rPr>
              <a:t>CTT2021</a:t>
            </a:r>
            <a:r>
              <a:rPr lang="zh-CN" altLang="en-US" dirty="0">
                <a:sym typeface="+mn-ea"/>
              </a:rPr>
              <a:t>，</a:t>
            </a:r>
            <a:r>
              <a:rPr lang="en-US" altLang="zh-CN" dirty="0">
                <a:sym typeface="+mn-ea"/>
              </a:rPr>
              <a:t>CTS2022</a:t>
            </a:r>
            <a:r>
              <a:rPr lang="zh-CN" altLang="en-US" dirty="0">
                <a:sym typeface="+mn-ea"/>
              </a:rPr>
              <a:t>，</a:t>
            </a:r>
            <a:r>
              <a:rPr lang="en-US" altLang="zh-CN" dirty="0">
                <a:sym typeface="+mn-ea"/>
              </a:rPr>
              <a:t>THUSC2022</a:t>
            </a:r>
            <a:r>
              <a:rPr lang="zh-CN" altLang="en-US" dirty="0">
                <a:sym typeface="+mn-ea"/>
              </a:rPr>
              <a:t>，</a:t>
            </a:r>
            <a:r>
              <a:rPr lang="en-US" altLang="zh-CN" dirty="0">
                <a:sym typeface="+mn-ea"/>
              </a:rPr>
              <a:t>WC2022</a:t>
            </a:r>
            <a:r>
              <a:rPr lang="zh-CN" altLang="en-US" dirty="0">
                <a:sym typeface="+mn-ea"/>
              </a:rPr>
              <a:t>，</a:t>
            </a:r>
            <a:r>
              <a:rPr lang="en-US" altLang="zh-CN" dirty="0">
                <a:sym typeface="+mn-ea"/>
              </a:rPr>
              <a:t>CTT2022</a:t>
            </a:r>
            <a:r>
              <a:rPr lang="zh-CN" altLang="en-US" dirty="0">
                <a:sym typeface="+mn-ea"/>
              </a:rPr>
              <a:t>，</a:t>
            </a:r>
            <a:r>
              <a:rPr lang="en-US" altLang="zh-CN" dirty="0">
                <a:sym typeface="+mn-ea"/>
              </a:rPr>
              <a:t>GDKOI2023 </a:t>
            </a:r>
            <a:r>
              <a:rPr lang="zh-CN" altLang="en-US" dirty="0">
                <a:sym typeface="+mn-ea"/>
              </a:rPr>
              <a:t>命题人</a:t>
            </a:r>
            <a:endParaRPr lang="zh-CN" altLang="en-US" dirty="0"/>
          </a:p>
          <a:p>
            <a:r>
              <a:rPr lang="zh-CN" altLang="en-US" dirty="0">
                <a:sym typeface="+mn-ea"/>
              </a:rPr>
              <a:t>ECfinal2020，</a:t>
            </a:r>
            <a:r>
              <a:rPr lang="en-US" altLang="zh-CN" dirty="0">
                <a:sym typeface="+mn-ea"/>
              </a:rPr>
              <a:t>ECfinal2021</a:t>
            </a:r>
            <a:r>
              <a:rPr lang="zh-CN" altLang="en-US" dirty="0">
                <a:sym typeface="+mn-ea"/>
              </a:rPr>
              <a:t>，沈阳2021区域赛，</a:t>
            </a:r>
            <a:r>
              <a:rPr lang="zh-CN" altLang="en-US" dirty="0">
                <a:sym typeface="+mn-ea"/>
              </a:rPr>
              <a:t>昆明2022区域赛，</a:t>
            </a:r>
            <a:r>
              <a:rPr lang="zh-CN" altLang="en-US" dirty="0">
                <a:sym typeface="+mn-ea"/>
              </a:rPr>
              <a:t>济南</a:t>
            </a:r>
            <a:r>
              <a:rPr lang="en-US" altLang="zh-CN" dirty="0">
                <a:sym typeface="+mn-ea"/>
              </a:rPr>
              <a:t>2022</a:t>
            </a:r>
            <a:r>
              <a:rPr lang="zh-CN" altLang="en-US" dirty="0">
                <a:sym typeface="+mn-ea"/>
              </a:rPr>
              <a:t>区域赛</a:t>
            </a:r>
            <a:r>
              <a:rPr lang="zh-CN" altLang="en-US" dirty="0">
                <a:sym typeface="+mn-ea"/>
              </a:rPr>
              <a:t>命</a:t>
            </a:r>
            <a:r>
              <a:rPr lang="zh-CN" altLang="en-US" dirty="0">
                <a:sym typeface="+mn-ea"/>
              </a:rPr>
              <a:t>题人</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发现区间插入这个操作不好维护，可以考虑把位置和权值两维交换一下</a:t>
            </a:r>
            <a:endParaRPr lang="en-US" altLang="zh-CN" dirty="0"/>
          </a:p>
          <a:p>
            <a:endParaRPr lang="en-US" altLang="zh-CN" dirty="0"/>
          </a:p>
          <a:p>
            <a:r>
              <a:rPr lang="zh-CN" altLang="en-US" dirty="0"/>
              <a:t>于是从加入</a:t>
            </a:r>
            <a:r>
              <a:rPr lang="en-US" altLang="zh-CN" dirty="0"/>
              <a:t>(l1,x),(l1+1,x)…(r1,x)</a:t>
            </a:r>
            <a:r>
              <a:rPr lang="zh-CN" altLang="en-US" dirty="0"/>
              <a:t>这些点</a:t>
            </a:r>
            <a:endParaRPr lang="en-US" altLang="zh-CN" dirty="0"/>
          </a:p>
          <a:p>
            <a:r>
              <a:rPr lang="zh-CN" altLang="en-US" dirty="0"/>
              <a:t>变为了在</a:t>
            </a:r>
            <a:r>
              <a:rPr lang="en-US" altLang="zh-CN" dirty="0"/>
              <a:t>x</a:t>
            </a:r>
            <a:r>
              <a:rPr lang="zh-CN" altLang="en-US" dirty="0"/>
              <a:t>位置加入</a:t>
            </a:r>
            <a:r>
              <a:rPr lang="en-US" altLang="zh-CN" dirty="0"/>
              <a:t>[l1,r1]</a:t>
            </a:r>
            <a:r>
              <a:rPr lang="zh-CN" altLang="en-US" dirty="0"/>
              <a:t>这些点</a:t>
            </a:r>
            <a:endParaRPr lang="en-US" altLang="zh-CN" dirty="0"/>
          </a:p>
          <a:p>
            <a:r>
              <a:rPr lang="zh-CN" altLang="en-US" dirty="0"/>
              <a:t>从一个树套树的外层树区间修改，内层树单点修改</a:t>
            </a:r>
            <a:endParaRPr lang="en-US" altLang="zh-CN" dirty="0"/>
          </a:p>
          <a:p>
            <a:r>
              <a:rPr lang="zh-CN" altLang="en-US" dirty="0"/>
              <a:t>变为了一个树套树外层树单点修改，内层树区间修改</a:t>
            </a:r>
            <a:endParaRPr lang="en-US" altLang="zh-CN" dirty="0"/>
          </a:p>
          <a:p>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现在有了一个时间复杂度</a:t>
            </a:r>
            <a:r>
              <a:rPr lang="en-US" altLang="zh-CN" dirty="0"/>
              <a:t>O( logn^3 )</a:t>
            </a:r>
            <a:r>
              <a:rPr lang="zh-CN" altLang="en-US" dirty="0"/>
              <a:t>单次的做法：</a:t>
            </a:r>
            <a:endParaRPr lang="en-US" altLang="zh-CN" dirty="0"/>
          </a:p>
          <a:p>
            <a:r>
              <a:rPr lang="zh-CN" altLang="en-US" dirty="0"/>
              <a:t>每次二分答案一个</a:t>
            </a:r>
            <a:r>
              <a:rPr lang="en-US" altLang="zh-CN" dirty="0"/>
              <a:t>log</a:t>
            </a:r>
            <a:endParaRPr lang="en-US" altLang="zh-CN" dirty="0"/>
          </a:p>
          <a:p>
            <a:r>
              <a:rPr lang="zh-CN" altLang="en-US" dirty="0"/>
              <a:t>树套树两个</a:t>
            </a:r>
            <a:r>
              <a:rPr lang="en-US" altLang="zh-CN" dirty="0"/>
              <a:t>log</a:t>
            </a:r>
            <a:endParaRPr lang="zh-CN" altLang="en-US"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normAutofit/>
          </a:bodyPr>
          <a:lstStyle/>
          <a:p>
            <a:r>
              <a:rPr lang="zh-CN" altLang="en-US" dirty="0"/>
              <a:t>可以做到时间复杂度</a:t>
            </a:r>
            <a:r>
              <a:rPr lang="en-US" altLang="zh-CN" dirty="0"/>
              <a:t>O( logn^2 )</a:t>
            </a:r>
            <a:r>
              <a:rPr lang="zh-CN" altLang="en-US" dirty="0"/>
              <a:t>，在外层的线段树（或者树状数组）上二分即可</a:t>
            </a:r>
            <a:endParaRPr lang="en-US" altLang="zh-CN" dirty="0"/>
          </a:p>
          <a:p>
            <a:r>
              <a:rPr lang="zh-CN" altLang="en-US"/>
              <a:t>即找到一</a:t>
            </a:r>
            <a:r>
              <a:rPr lang="zh-CN" altLang="en-US" dirty="0"/>
              <a:t>个点，满足左边的区间在</a:t>
            </a:r>
            <a:r>
              <a:rPr lang="en-US" altLang="zh-CN" dirty="0"/>
              <a:t>[</a:t>
            </a:r>
            <a:r>
              <a:rPr lang="en-US" altLang="zh-CN" dirty="0" err="1"/>
              <a:t>l,r</a:t>
            </a:r>
            <a:r>
              <a:rPr lang="en-US" altLang="zh-CN" dirty="0"/>
              <a:t>]</a:t>
            </a:r>
            <a:r>
              <a:rPr lang="zh-CN" altLang="en-US" dirty="0"/>
              <a:t>中的元素和为</a:t>
            </a:r>
            <a:r>
              <a:rPr lang="en-US" altLang="zh-CN" dirty="0"/>
              <a:t>k</a:t>
            </a:r>
            <a:endParaRPr lang="en-US" altLang="zh-CN" dirty="0"/>
          </a:p>
          <a:p>
            <a:endParaRPr lang="en-US" altLang="zh-CN" dirty="0"/>
          </a:p>
          <a:p>
            <a:r>
              <a:rPr lang="zh-CN" altLang="en-US" dirty="0"/>
              <a:t>当然，这个题不强制在线，也可以通过各种分治来做</a:t>
            </a:r>
            <a:endParaRPr lang="zh-CN" altLang="en-US" dirty="0"/>
          </a:p>
        </p:txBody>
      </p:sp>
      <p:pic>
        <p:nvPicPr>
          <p:cNvPr id="5" name="图片 4"/>
          <p:cNvPicPr>
            <a:picLocks noChangeAspect="1"/>
          </p:cNvPicPr>
          <p:nvPr/>
        </p:nvPicPr>
        <p:blipFill>
          <a:blip r:embed="rId1"/>
          <a:stretch>
            <a:fillRect/>
          </a:stretch>
        </p:blipFill>
        <p:spPr>
          <a:xfrm>
            <a:off x="9513115" y="3230402"/>
            <a:ext cx="2613214" cy="3627598"/>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Notice</a:t>
            </a:r>
            <a:endParaRPr lang="zh-CN" altLang="en-US" dirty="0"/>
          </a:p>
        </p:txBody>
      </p:sp>
      <p:sp>
        <p:nvSpPr>
          <p:cNvPr id="3" name="内容占位符 2"/>
          <p:cNvSpPr>
            <a:spLocks noGrp="1"/>
          </p:cNvSpPr>
          <p:nvPr>
            <p:ph idx="1"/>
          </p:nvPr>
        </p:nvSpPr>
        <p:spPr/>
        <p:txBody>
          <a:bodyPr>
            <a:normAutofit/>
          </a:bodyPr>
          <a:lstStyle/>
          <a:p>
            <a:r>
              <a:rPr lang="zh-CN" altLang="en-US" dirty="0"/>
              <a:t>其实外部维护区间也是可以的，因为偏序问题基本上都是对称的，按什么顺序维护都是可以在同样的复杂度维护的</a:t>
            </a:r>
            <a:endParaRPr lang="en-US" altLang="zh-CN" dirty="0"/>
          </a:p>
          <a:p>
            <a:r>
              <a:rPr lang="zh-CN" altLang="en-US" dirty="0"/>
              <a:t>但是这个涉及到一个好不好写的问题</a:t>
            </a:r>
            <a:r>
              <a:rPr lang="en-US" altLang="zh-CN" dirty="0"/>
              <a:t>…</a:t>
            </a:r>
            <a:r>
              <a:rPr lang="zh-CN" altLang="en-US" dirty="0"/>
              <a:t>所以如果发现直接做比较麻烦可以试着换换偏序维护的顺序</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对序列建立线段树，内部套一棵平衡树</a:t>
            </a:r>
            <a:endParaRPr lang="en-US" altLang="zh-CN" dirty="0"/>
          </a:p>
          <a:p>
            <a:r>
              <a:rPr lang="zh-CN" altLang="en-US" dirty="0"/>
              <a:t>注意到树套树的结构一般是不支持标记下放的</a:t>
            </a:r>
            <a:endParaRPr lang="en-US" altLang="zh-CN" dirty="0"/>
          </a:p>
          <a:p>
            <a:r>
              <a:rPr lang="zh-CN" altLang="en-US" dirty="0"/>
              <a:t>考虑使用标记永久化的方法</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外层线段树上每个点开一个</a:t>
            </a:r>
            <a:r>
              <a:rPr lang="en-US" altLang="zh-CN" dirty="0"/>
              <a:t>trie</a:t>
            </a:r>
            <a:r>
              <a:rPr lang="zh-CN" altLang="en-US" dirty="0"/>
              <a:t>树或值域线段树，维护这个点上被完整的插入的元素</a:t>
            </a:r>
            <a:endParaRPr lang="en-US" altLang="zh-CN" dirty="0"/>
          </a:p>
          <a:p>
            <a:r>
              <a:rPr lang="zh-CN" altLang="en-US" dirty="0"/>
              <a:t>再开一个</a:t>
            </a:r>
            <a:r>
              <a:rPr lang="en-US" altLang="zh-CN" dirty="0"/>
              <a:t>trie</a:t>
            </a:r>
            <a:r>
              <a:rPr lang="zh-CN" altLang="en-US" dirty="0"/>
              <a:t>树或值域线段树，维护这个点子树内部所有元素（这里元素个数可能非常多，但一个</a:t>
            </a:r>
            <a:r>
              <a:rPr lang="en-US" altLang="zh-CN" dirty="0"/>
              <a:t>x</a:t>
            </a:r>
            <a:r>
              <a:rPr lang="zh-CN" altLang="en-US" dirty="0"/>
              <a:t>出现</a:t>
            </a:r>
            <a:r>
              <a:rPr lang="en-US" altLang="zh-CN" dirty="0"/>
              <a:t>y</a:t>
            </a:r>
            <a:r>
              <a:rPr lang="zh-CN" altLang="en-US" dirty="0"/>
              <a:t>次这样的实际上可以一起处理）</a:t>
            </a:r>
            <a:endParaRPr lang="en-US" altLang="zh-CN" dirty="0"/>
          </a:p>
          <a:p>
            <a:r>
              <a:rPr lang="zh-CN" altLang="en-US" dirty="0"/>
              <a:t>每次查询时即外层线段树上</a:t>
            </a:r>
            <a:r>
              <a:rPr lang="en-US" altLang="zh-CN" dirty="0"/>
              <a:t>O(</a:t>
            </a:r>
            <a:r>
              <a:rPr lang="en-US" altLang="zh-CN" dirty="0" err="1"/>
              <a:t>logn</a:t>
            </a:r>
            <a:r>
              <a:rPr lang="en-US" altLang="zh-CN" dirty="0"/>
              <a:t>)</a:t>
            </a:r>
            <a:r>
              <a:rPr lang="zh-CN" altLang="en-US" dirty="0"/>
              <a:t>个节点，其子树内部的所有元素构成的</a:t>
            </a:r>
            <a:r>
              <a:rPr lang="en-US" altLang="zh-CN" dirty="0"/>
              <a:t>trie</a:t>
            </a:r>
            <a:r>
              <a:rPr lang="zh-CN" altLang="en-US" dirty="0"/>
              <a:t>，与其上方虚树构成的</a:t>
            </a:r>
            <a:r>
              <a:rPr lang="en-US" altLang="zh-CN" dirty="0"/>
              <a:t>trie</a:t>
            </a:r>
            <a:r>
              <a:rPr lang="zh-CN" altLang="en-US" dirty="0"/>
              <a:t>上一起二分</a:t>
            </a:r>
            <a:endParaRPr lang="zh-CN" alt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其中绿色子树内的所有元素对答案有贡献</a:t>
            </a:r>
            <a:endParaRPr lang="en-US" altLang="zh-CN" dirty="0"/>
          </a:p>
          <a:p>
            <a:r>
              <a:rPr lang="zh-CN" altLang="en-US" dirty="0"/>
              <a:t>蓝色部分也对答案有贡献，每个蓝色部分贡献需要乘的数不一样</a:t>
            </a:r>
            <a:endParaRPr lang="en-US" altLang="zh-CN" dirty="0"/>
          </a:p>
        </p:txBody>
      </p:sp>
      <p:pic>
        <p:nvPicPr>
          <p:cNvPr id="5" name="图片 4"/>
          <p:cNvPicPr>
            <a:picLocks noChangeAspect="1"/>
          </p:cNvPicPr>
          <p:nvPr/>
        </p:nvPicPr>
        <p:blipFill>
          <a:blip r:embed="rId1"/>
          <a:stretch>
            <a:fillRect/>
          </a:stretch>
        </p:blipFill>
        <p:spPr>
          <a:xfrm>
            <a:off x="838200" y="1825626"/>
            <a:ext cx="5445154" cy="311534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P10611 </a:t>
            </a:r>
            <a:r>
              <a:rPr lang="zh-CN" altLang="en-US"/>
              <a:t>故事结局</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7983220" cy="374205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endParaRPr lang="zh-CN" altLang="en-US"/>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P11370 [Ynoi2024] </a:t>
            </a:r>
            <a:r>
              <a:rPr lang="zh-CN" altLang="en-US"/>
              <a:t>堕天作战</a:t>
            </a:r>
            <a:r>
              <a:rPr lang="en-US" altLang="zh-CN"/>
              <a:t>/</a:t>
            </a:r>
            <a:r>
              <a:rPr lang="zh-CN" altLang="en-US"/>
              <a:t>虚空处刑</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10037445" cy="277558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树套树与标记</a:t>
            </a:r>
            <a:r>
              <a:rPr lang="zh-CN" altLang="en-US"/>
              <a:t>永久化</a:t>
            </a:r>
            <a:endParaRPr lang="zh-CN" altLang="en-US"/>
          </a:p>
        </p:txBody>
      </p:sp>
      <p:sp>
        <p:nvSpPr>
          <p:cNvPr id="3" name="内容占位符 2"/>
          <p:cNvSpPr>
            <a:spLocks noGrp="1"/>
          </p:cNvSpPr>
          <p:nvPr>
            <p:ph idx="1"/>
          </p:nvPr>
        </p:nvSpPr>
        <p:spPr/>
        <p:txBody>
          <a:bodyPr/>
          <a:p>
            <a:r>
              <a:rPr lang="zh-CN" altLang="en-US"/>
              <a:t>朴素的树套树用于单点修改区间查询，而如果我们对外层线段树的每个结点用一个数据结构维护其被打上的标记，则构成一种新的树套树</a:t>
            </a:r>
            <a:r>
              <a:rPr lang="zh-CN" altLang="en-US"/>
              <a:t>结构</a:t>
            </a:r>
            <a:endParaRPr lang="zh-CN" altLang="en-US"/>
          </a:p>
          <a:p>
            <a:r>
              <a:rPr lang="zh-CN" altLang="en-US"/>
              <a:t>这种结构可以支持区间修改，单点或区间</a:t>
            </a:r>
            <a:r>
              <a:rPr lang="zh-CN" altLang="en-US"/>
              <a:t>查询</a:t>
            </a:r>
            <a:endParaRPr lang="zh-CN" alt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Solution</a:t>
            </a:r>
            <a:endParaRPr lang="en-US" altLang="zh-CN"/>
          </a:p>
        </p:txBody>
      </p:sp>
      <p:sp>
        <p:nvSpPr>
          <p:cNvPr id="3" name="内容占位符 2"/>
          <p:cNvSpPr>
            <a:spLocks noGrp="1"/>
          </p:cNvSpPr>
          <p:nvPr>
            <p:ph idx="1"/>
          </p:nvPr>
        </p:nvSpPr>
        <p:spPr/>
        <p:txBody>
          <a:bodyPr/>
          <a:p>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树套树的常见结构</a:t>
            </a:r>
            <a:r>
              <a:rPr lang="zh-CN" altLang="en-US"/>
              <a:t>总结</a:t>
            </a:r>
            <a:endParaRPr lang="zh-CN" altLang="en-US"/>
          </a:p>
        </p:txBody>
      </p:sp>
      <p:sp>
        <p:nvSpPr>
          <p:cNvPr id="3" name="内容占位符 2"/>
          <p:cNvSpPr>
            <a:spLocks noGrp="1"/>
          </p:cNvSpPr>
          <p:nvPr>
            <p:ph idx="1"/>
          </p:nvPr>
        </p:nvSpPr>
        <p:spPr/>
        <p:txBody>
          <a:bodyPr/>
          <a:p>
            <a:r>
              <a:rPr lang="zh-CN" altLang="en-US"/>
              <a:t>单点修改，区间查询：常规树套树，也叫</a:t>
            </a:r>
            <a:r>
              <a:rPr lang="en-US" altLang="zh-CN"/>
              <a:t> range tree</a:t>
            </a:r>
            <a:endParaRPr lang="en-US" altLang="zh-CN"/>
          </a:p>
          <a:p>
            <a:r>
              <a:rPr lang="zh-CN" altLang="en-US">
                <a:sym typeface="+mn-ea"/>
              </a:rPr>
              <a:t>单点修改，区间查询：</a:t>
            </a:r>
            <a:r>
              <a:rPr lang="zh-CN" altLang="en-US">
                <a:sym typeface="+mn-ea"/>
              </a:rPr>
              <a:t>树套持久化平衡树，内层树通过持久化平衡</a:t>
            </a:r>
            <a:r>
              <a:rPr lang="zh-CN" altLang="en-US">
                <a:sym typeface="+mn-ea"/>
              </a:rPr>
              <a:t>树进行复杂信息合并</a:t>
            </a:r>
            <a:endParaRPr lang="zh-CN" altLang="en-US"/>
          </a:p>
          <a:p>
            <a:r>
              <a:rPr lang="zh-CN" altLang="en-US"/>
              <a:t>区间修改，区间</a:t>
            </a:r>
            <a:r>
              <a:rPr lang="en-US" altLang="zh-CN"/>
              <a:t>/</a:t>
            </a:r>
            <a:r>
              <a:rPr lang="zh-CN" altLang="en-US"/>
              <a:t>单点查询：树套树，</a:t>
            </a:r>
            <a:r>
              <a:rPr lang="zh-CN" altLang="en-US"/>
              <a:t>内层维护永久化</a:t>
            </a:r>
            <a:r>
              <a:rPr lang="zh-CN" altLang="en-US"/>
              <a:t>标记</a:t>
            </a:r>
            <a:endParaRPr lang="zh-CN" altLang="en-US"/>
          </a:p>
          <a:p>
            <a:r>
              <a:rPr lang="zh-CN" altLang="en-US">
                <a:sym typeface="+mn-ea"/>
              </a:rPr>
              <a:t>区间修改，区间</a:t>
            </a:r>
            <a:r>
              <a:rPr lang="en-US" altLang="zh-CN">
                <a:sym typeface="+mn-ea"/>
              </a:rPr>
              <a:t>/</a:t>
            </a:r>
            <a:r>
              <a:rPr lang="zh-CN" altLang="en-US">
                <a:sym typeface="+mn-ea"/>
              </a:rPr>
              <a:t>单点查询：树套持久化平衡树，内层树</a:t>
            </a:r>
            <a:r>
              <a:rPr lang="zh-CN" altLang="en-US">
                <a:sym typeface="+mn-ea"/>
              </a:rPr>
              <a:t>通过持久化平衡树</a:t>
            </a:r>
            <a:r>
              <a:rPr lang="zh-CN" altLang="en-US">
                <a:sym typeface="+mn-ea"/>
              </a:rPr>
              <a:t>进行标记下放</a:t>
            </a:r>
            <a:endParaRPr lang="zh-CN" altLang="en-US"/>
          </a:p>
          <a:p>
            <a:endParaRPr lang="zh-CN" alt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Thanks for listening</a:t>
            </a:r>
            <a:endParaRPr lang="zh-CN" altLang="en-US" dirty="0"/>
          </a:p>
        </p:txBody>
      </p:sp>
      <p:graphicFrame>
        <p:nvGraphicFramePr>
          <p:cNvPr id="4" name="内容占位符 3"/>
          <p:cNvGraphicFramePr>
            <a:graphicFrameLocks noChangeAspect="1"/>
          </p:cNvGraphicFramePr>
          <p:nvPr>
            <p:ph idx="1"/>
          </p:nvPr>
        </p:nvGraphicFramePr>
        <p:xfrm>
          <a:off x="838200" y="1691005"/>
          <a:ext cx="7354570" cy="5166995"/>
        </p:xfrm>
        <a:graphic>
          <a:graphicData uri="http://schemas.openxmlformats.org/presentationml/2006/ole">
            <mc:AlternateContent xmlns:mc="http://schemas.openxmlformats.org/markup-compatibility/2006">
              <mc:Choice xmlns:v="urn:schemas-microsoft-com:vml" Requires="v">
                <p:oleObj spid="_x0000_s5" name="" r:id="rId1" imgW="10160000" imgH="7137400" progId="Paint.Picture">
                  <p:embed/>
                </p:oleObj>
              </mc:Choice>
              <mc:Fallback>
                <p:oleObj name="" r:id="rId1" imgW="10160000" imgH="7137400" progId="Paint.Picture">
                  <p:embed/>
                  <p:pic>
                    <p:nvPicPr>
                      <p:cNvPr id="0" name="图片 4"/>
                      <p:cNvPicPr/>
                      <p:nvPr/>
                    </p:nvPicPr>
                    <p:blipFill>
                      <a:blip r:embed="rId2"/>
                      <a:stretch>
                        <a:fillRect/>
                      </a:stretch>
                    </p:blipFill>
                    <p:spPr>
                      <a:xfrm>
                        <a:off x="838200" y="1691005"/>
                        <a:ext cx="7354570" cy="5166995"/>
                      </a:xfrm>
                      <a:prstGeom prst="rect">
                        <a:avLst/>
                      </a:prstGeom>
                    </p:spPr>
                  </p:pic>
                </p:oleObj>
              </mc:Fallback>
            </mc:AlternateContent>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区间修改</a:t>
            </a:r>
            <a:r>
              <a:rPr lang="zh-CN" altLang="en-US">
                <a:sym typeface="+mn-ea"/>
              </a:rPr>
              <a:t>单点查询的标记永久化</a:t>
            </a:r>
            <a:endParaRPr lang="zh-CN" altLang="en-US"/>
          </a:p>
        </p:txBody>
      </p:sp>
      <p:sp>
        <p:nvSpPr>
          <p:cNvPr id="3" name="内容占位符 2"/>
          <p:cNvSpPr>
            <a:spLocks noGrp="1"/>
          </p:cNvSpPr>
          <p:nvPr>
            <p:ph idx="1"/>
          </p:nvPr>
        </p:nvSpPr>
        <p:spPr/>
        <p:txBody>
          <a:bodyPr/>
          <a:p>
            <a:r>
              <a:rPr lang="zh-CN" altLang="en-US">
                <a:sym typeface="+mn-ea"/>
              </a:rPr>
              <a:t>每次修改对受到影响的</a:t>
            </a:r>
            <a:r>
              <a:rPr lang="en-US" altLang="zh-CN">
                <a:sym typeface="+mn-ea"/>
              </a:rPr>
              <a:t> O(logn) </a:t>
            </a:r>
            <a:r>
              <a:rPr lang="zh-CN" altLang="en-US">
                <a:sym typeface="+mn-ea"/>
              </a:rPr>
              <a:t>个结点做修改</a:t>
            </a:r>
            <a:endParaRPr lang="zh-CN" altLang="en-US"/>
          </a:p>
          <a:p>
            <a:r>
              <a:rPr lang="zh-CN" altLang="en-US">
                <a:sym typeface="+mn-ea"/>
              </a:rPr>
              <a:t>每次查询会查询</a:t>
            </a:r>
            <a:r>
              <a:rPr lang="en-US" altLang="zh-CN">
                <a:sym typeface="+mn-ea"/>
              </a:rPr>
              <a:t> O(logn) </a:t>
            </a:r>
            <a:r>
              <a:rPr lang="zh-CN" altLang="en-US">
                <a:sym typeface="+mn-ea"/>
              </a:rPr>
              <a:t>个结点上的标记</a:t>
            </a:r>
            <a:endParaRPr lang="zh-CN" altLang="en-US">
              <a:sym typeface="+mn-ea"/>
            </a:endParaRPr>
          </a:p>
          <a:p>
            <a:r>
              <a:rPr lang="zh-CN" altLang="en-US">
                <a:sym typeface="+mn-ea"/>
              </a:rPr>
              <a:t>需要满足修改标记可交换</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树套树为什么难以支持标记下放</a:t>
            </a:r>
            <a:endParaRPr lang="zh-CN" altLang="en-US" dirty="0"/>
          </a:p>
        </p:txBody>
      </p:sp>
      <p:sp>
        <p:nvSpPr>
          <p:cNvPr id="3" name="内容占位符 2"/>
          <p:cNvSpPr>
            <a:spLocks noGrp="1"/>
          </p:cNvSpPr>
          <p:nvPr>
            <p:ph idx="1"/>
          </p:nvPr>
        </p:nvSpPr>
        <p:spPr/>
        <p:txBody>
          <a:bodyPr/>
          <a:lstStyle/>
          <a:p>
            <a:r>
              <a:rPr lang="zh-CN" altLang="en-US" dirty="0"/>
              <a:t>因为树套树不是树，是</a:t>
            </a:r>
            <a:r>
              <a:rPr lang="en-US" altLang="zh-CN" dirty="0"/>
              <a:t>DAG</a:t>
            </a:r>
            <a:r>
              <a:rPr lang="zh-CN" altLang="en-US" dirty="0"/>
              <a:t>结构</a:t>
            </a:r>
            <a:endParaRPr lang="en-US" altLang="zh-CN" dirty="0"/>
          </a:p>
          <a:p>
            <a:r>
              <a:rPr lang="en-US" altLang="zh-CN" dirty="0"/>
              <a:t>DAG</a:t>
            </a:r>
            <a:r>
              <a:rPr lang="zh-CN" altLang="en-US" dirty="0"/>
              <a:t>结构一般不能支持标记下放</a:t>
            </a:r>
            <a:endParaRPr lang="en-US" altLang="zh-CN" dirty="0"/>
          </a:p>
          <a:p>
            <a:r>
              <a:rPr lang="zh-CN" altLang="en-US" dirty="0"/>
              <a:t>类似的有带区间复制的持久化平衡树</a:t>
            </a:r>
            <a:endParaRPr lang="zh-CN" altLang="en-US" dirty="0"/>
          </a:p>
        </p:txBody>
      </p:sp>
      <p:pic>
        <p:nvPicPr>
          <p:cNvPr id="7" name="图片 6"/>
          <p:cNvPicPr>
            <a:picLocks noChangeAspect="1"/>
          </p:cNvPicPr>
          <p:nvPr/>
        </p:nvPicPr>
        <p:blipFill>
          <a:blip r:embed="rId1"/>
          <a:stretch>
            <a:fillRect/>
          </a:stretch>
        </p:blipFill>
        <p:spPr>
          <a:xfrm>
            <a:off x="7229475" y="2171700"/>
            <a:ext cx="4962525" cy="468630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上述算法在树套树上的</a:t>
            </a:r>
            <a:r>
              <a:rPr lang="zh-CN" altLang="en-US"/>
              <a:t>对应</a:t>
            </a:r>
            <a:endParaRPr lang="zh-CN" altLang="en-US"/>
          </a:p>
        </p:txBody>
      </p:sp>
      <p:sp>
        <p:nvSpPr>
          <p:cNvPr id="3" name="内容占位符 2"/>
          <p:cNvSpPr>
            <a:spLocks noGrp="1"/>
          </p:cNvSpPr>
          <p:nvPr>
            <p:ph idx="1"/>
          </p:nvPr>
        </p:nvSpPr>
        <p:spPr/>
        <p:txBody>
          <a:bodyPr/>
          <a:p>
            <a:r>
              <a:rPr lang="zh-CN" altLang="en-US">
                <a:sym typeface="+mn-ea"/>
              </a:rPr>
              <a:t>每次修改对受到影响的</a:t>
            </a:r>
            <a:r>
              <a:rPr lang="en-US" altLang="zh-CN">
                <a:sym typeface="+mn-ea"/>
              </a:rPr>
              <a:t> O(logn) </a:t>
            </a:r>
            <a:r>
              <a:rPr lang="zh-CN" altLang="en-US">
                <a:sym typeface="+mn-ea"/>
              </a:rPr>
              <a:t>个结点做修改，即在</a:t>
            </a:r>
            <a:r>
              <a:rPr lang="en-US" altLang="zh-CN">
                <a:sym typeface="+mn-ea"/>
              </a:rPr>
              <a:t> O(logn) </a:t>
            </a:r>
            <a:r>
              <a:rPr lang="zh-CN" altLang="en-US">
                <a:sym typeface="+mn-ea"/>
              </a:rPr>
              <a:t>个内层的树上做修改</a:t>
            </a:r>
            <a:endParaRPr lang="zh-CN" altLang="en-US"/>
          </a:p>
          <a:p>
            <a:r>
              <a:rPr lang="zh-CN" altLang="en-US">
                <a:sym typeface="+mn-ea"/>
              </a:rPr>
              <a:t>每次查询会查询</a:t>
            </a:r>
            <a:r>
              <a:rPr lang="en-US" altLang="zh-CN">
                <a:sym typeface="+mn-ea"/>
              </a:rPr>
              <a:t> O(logn) </a:t>
            </a:r>
            <a:r>
              <a:rPr lang="zh-CN" altLang="en-US">
                <a:sym typeface="+mn-ea"/>
              </a:rPr>
              <a:t>个结点上的标记，即在</a:t>
            </a:r>
            <a:r>
              <a:rPr lang="en-US" altLang="zh-CN">
                <a:sym typeface="+mn-ea"/>
              </a:rPr>
              <a:t> O(logn) </a:t>
            </a:r>
            <a:r>
              <a:rPr lang="zh-CN" altLang="en-US">
                <a:sym typeface="+mn-ea"/>
              </a:rPr>
              <a:t>个内层的树上做查询</a:t>
            </a:r>
            <a:endParaRPr lang="zh-CN" altLang="en-US"/>
          </a:p>
          <a:p>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Bzoj</a:t>
            </a:r>
            <a:r>
              <a:rPr lang="en-US" altLang="zh-CN" dirty="0"/>
              <a:t> 3489</a:t>
            </a:r>
            <a:endParaRPr lang="zh-CN" altLang="en-US" dirty="0"/>
          </a:p>
        </p:txBody>
      </p:sp>
      <p:sp>
        <p:nvSpPr>
          <p:cNvPr id="3" name="内容占位符 2"/>
          <p:cNvSpPr>
            <a:spLocks noGrp="1"/>
          </p:cNvSpPr>
          <p:nvPr>
            <p:ph idx="1"/>
          </p:nvPr>
        </p:nvSpPr>
        <p:spPr/>
        <p:txBody>
          <a:bodyPr/>
          <a:lstStyle/>
          <a:p>
            <a:r>
              <a:rPr lang="zh-CN" altLang="en-US" dirty="0"/>
              <a:t>给出一个长度为</a:t>
            </a:r>
            <a:r>
              <a:rPr lang="en-US" altLang="zh-CN" dirty="0"/>
              <a:t>n</a:t>
            </a:r>
            <a:r>
              <a:rPr lang="zh-CN" altLang="en-US" dirty="0"/>
              <a:t>的序列，给出</a:t>
            </a:r>
            <a:r>
              <a:rPr lang="en-US" altLang="zh-CN" dirty="0"/>
              <a:t>m</a:t>
            </a:r>
            <a:r>
              <a:rPr lang="zh-CN" altLang="en-US" dirty="0"/>
              <a:t>个询问：在</a:t>
            </a:r>
            <a:r>
              <a:rPr lang="en-US" altLang="zh-CN" dirty="0"/>
              <a:t>[</a:t>
            </a:r>
            <a:r>
              <a:rPr lang="en-US" altLang="zh-CN" dirty="0" err="1"/>
              <a:t>l,r</a:t>
            </a:r>
            <a:r>
              <a:rPr lang="en-US" altLang="zh-CN" dirty="0"/>
              <a:t>]</a:t>
            </a:r>
            <a:r>
              <a:rPr lang="zh-CN" altLang="en-US" dirty="0"/>
              <a:t>之间找到一个在这个区间里只出现过一次的数，并且要求找的这个数尽可能大。如果找不到这样的数，则直接输出</a:t>
            </a:r>
            <a:r>
              <a:rPr lang="en-US" altLang="zh-CN" dirty="0"/>
              <a:t>0</a:t>
            </a:r>
            <a:r>
              <a:rPr lang="zh-CN" altLang="en-US" dirty="0"/>
              <a:t>。</a:t>
            </a:r>
            <a:endParaRPr lang="en-US" altLang="zh-CN" dirty="0"/>
          </a:p>
          <a:p>
            <a:r>
              <a:rPr lang="en-US" altLang="zh-CN" dirty="0"/>
              <a:t>n&lt;=1e5,m&lt;=1e6</a:t>
            </a:r>
            <a:endParaRPr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Solution</a:t>
            </a:r>
            <a:endParaRPr lang="zh-CN" altLang="en-US" dirty="0"/>
          </a:p>
        </p:txBody>
      </p:sp>
      <p:sp>
        <p:nvSpPr>
          <p:cNvPr id="3" name="内容占位符 2"/>
          <p:cNvSpPr>
            <a:spLocks noGrp="1"/>
          </p:cNvSpPr>
          <p:nvPr>
            <p:ph idx="1"/>
          </p:nvPr>
        </p:nvSpPr>
        <p:spPr/>
        <p:txBody>
          <a:bodyPr/>
          <a:lstStyle/>
          <a:p>
            <a:r>
              <a:rPr lang="zh-CN" altLang="en-US" dirty="0"/>
              <a:t>还是通过前驱后继来算出每个位置的贡献范围</a:t>
            </a:r>
            <a:endParaRPr lang="en-US" altLang="zh-CN" dirty="0"/>
          </a:p>
          <a:p>
            <a:r>
              <a:rPr lang="zh-CN" altLang="en-US" dirty="0"/>
              <a:t>设</a:t>
            </a:r>
            <a:r>
              <a:rPr lang="en-US" altLang="zh-CN" dirty="0" err="1"/>
              <a:t>i</a:t>
            </a:r>
            <a:r>
              <a:rPr lang="zh-CN" altLang="en-US" dirty="0"/>
              <a:t>的前驱为</a:t>
            </a:r>
            <a:r>
              <a:rPr lang="en-US" altLang="zh-CN" dirty="0"/>
              <a:t>pi</a:t>
            </a:r>
            <a:r>
              <a:rPr lang="zh-CN" altLang="en-US" dirty="0"/>
              <a:t>，后继为</a:t>
            </a:r>
            <a:r>
              <a:rPr lang="en-US" altLang="zh-CN" dirty="0"/>
              <a:t>qi</a:t>
            </a:r>
            <a:r>
              <a:rPr lang="zh-CN" altLang="en-US" dirty="0"/>
              <a:t>，把询问看成点</a:t>
            </a:r>
            <a:r>
              <a:rPr lang="en-US" altLang="zh-CN" dirty="0"/>
              <a:t>(L,R)</a:t>
            </a:r>
            <a:r>
              <a:rPr lang="zh-CN" altLang="en-US" dirty="0"/>
              <a:t>，有贡献的</a:t>
            </a:r>
            <a:r>
              <a:rPr lang="en-US" altLang="zh-CN" dirty="0" err="1"/>
              <a:t>i</a:t>
            </a:r>
            <a:r>
              <a:rPr lang="zh-CN" altLang="en-US" dirty="0"/>
              <a:t>满足</a:t>
            </a:r>
            <a:r>
              <a:rPr lang="en-US" altLang="zh-CN" dirty="0"/>
              <a:t>L∈(</a:t>
            </a:r>
            <a:r>
              <a:rPr lang="en-US" altLang="zh-CN" dirty="0" err="1"/>
              <a:t>pi,i</a:t>
            </a:r>
            <a:r>
              <a:rPr lang="en-US" altLang="zh-CN" dirty="0"/>
              <a:t>]</a:t>
            </a:r>
            <a:r>
              <a:rPr lang="zh-CN" altLang="en-US" dirty="0"/>
              <a:t>且</a:t>
            </a:r>
            <a:r>
              <a:rPr lang="en-US" altLang="zh-CN" dirty="0"/>
              <a:t>R∈[</a:t>
            </a:r>
            <a:r>
              <a:rPr lang="en-US" altLang="zh-CN" dirty="0" err="1"/>
              <a:t>i,qi</a:t>
            </a:r>
            <a:r>
              <a:rPr lang="en-US" altLang="zh-CN" dirty="0"/>
              <a:t>)</a:t>
            </a:r>
            <a:r>
              <a:rPr lang="zh-CN" altLang="en-US" dirty="0"/>
              <a:t>，询问的就是覆盖这个点的矩形的最大值。</a:t>
            </a:r>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en-US" altLang="zh-CN"/>
              <a:t>P3316 [SDOI2014] </a:t>
            </a:r>
            <a:r>
              <a:rPr lang="zh-CN" altLang="en-US"/>
              <a:t>里面还是外面</a:t>
            </a:r>
            <a:endParaRPr lang="zh-CN" altLang="en-US"/>
          </a:p>
        </p:txBody>
      </p:sp>
      <p:pic>
        <p:nvPicPr>
          <p:cNvPr id="4" name="内容占位符 3"/>
          <p:cNvPicPr>
            <a:picLocks noChangeAspect="1"/>
          </p:cNvPicPr>
          <p:nvPr>
            <p:ph idx="1"/>
          </p:nvPr>
        </p:nvPicPr>
        <p:blipFill>
          <a:blip r:embed="rId1"/>
          <a:stretch>
            <a:fillRect/>
          </a:stretch>
        </p:blipFill>
        <p:spPr>
          <a:xfrm>
            <a:off x="838200" y="1691005"/>
            <a:ext cx="6621780" cy="5166360"/>
          </a:xfrm>
          <a:prstGeom prst="rect">
            <a:avLst/>
          </a:prstGeom>
        </p:spPr>
      </p:pic>
    </p:spTree>
  </p:cSld>
  <p:clrMapOvr>
    <a:masterClrMapping/>
  </p:clrMapOvr>
</p:sld>
</file>

<file path=ppt/tags/tag1.xml><?xml version="1.0" encoding="utf-8"?>
<p:tagLst xmlns:p="http://schemas.openxmlformats.org/presentationml/2006/main">
  <p:tag name="KSO_WPP_MARK_KEY" val="64050664-c989-46e2-ba00-67d1afcad14e"/>
  <p:tag name="COMMONDATA" val="eyJoZGlkIjoiNTIwNDJiYTdhNzQxZDA4MTgxMDc3YmZjNzFjZDAxMmY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2631</Words>
  <Application>WPS 演示</Application>
  <PresentationFormat>宽屏</PresentationFormat>
  <Paragraphs>181</Paragraphs>
  <Slides>32</Slides>
  <Notes>1</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1</vt:i4>
      </vt:variant>
      <vt:variant>
        <vt:lpstr>幻灯片标题</vt:lpstr>
      </vt:variant>
      <vt:variant>
        <vt:i4>32</vt:i4>
      </vt:variant>
    </vt:vector>
  </HeadingPairs>
  <TitlesOfParts>
    <vt:vector size="42" baseType="lpstr">
      <vt:lpstr>Arial</vt:lpstr>
      <vt:lpstr>宋体</vt:lpstr>
      <vt:lpstr>Wingdings</vt:lpstr>
      <vt:lpstr>等线 Light</vt:lpstr>
      <vt:lpstr>等线</vt:lpstr>
      <vt:lpstr>微软雅黑</vt:lpstr>
      <vt:lpstr>Arial Unicode MS</vt:lpstr>
      <vt:lpstr>Calibri</vt:lpstr>
      <vt:lpstr>Office 主题​​</vt:lpstr>
      <vt:lpstr>Paint.Picture</vt:lpstr>
      <vt:lpstr>树套树与分治</vt:lpstr>
      <vt:lpstr>自我介绍</vt:lpstr>
      <vt:lpstr>PowerPoint 演示文稿</vt:lpstr>
      <vt:lpstr>PowerPoint 演示文稿</vt:lpstr>
      <vt:lpstr>树套树为什么难以支持标记下放</vt:lpstr>
      <vt:lpstr>单点修改区间查询的标记永久化</vt:lpstr>
      <vt:lpstr>Bzoj 3489（加强版）</vt:lpstr>
      <vt:lpstr>Solution</vt:lpstr>
      <vt:lpstr>P3316 [SDOI2014] 里面还是外面</vt:lpstr>
      <vt:lpstr>Solution</vt:lpstr>
      <vt:lpstr>Solution</vt:lpstr>
      <vt:lpstr>单点修改区间查询的标记永久化</vt:lpstr>
      <vt:lpstr>内层树维护标记</vt:lpstr>
      <vt:lpstr>经典问题</vt:lpstr>
      <vt:lpstr>Solution</vt:lpstr>
      <vt:lpstr>Solution</vt:lpstr>
      <vt:lpstr>Luogu3332 [ZJOI2013]K大数查询</vt:lpstr>
      <vt:lpstr>Solution</vt:lpstr>
      <vt:lpstr>Solution</vt:lpstr>
      <vt:lpstr>Solution</vt:lpstr>
      <vt:lpstr>Solution</vt:lpstr>
      <vt:lpstr>Solution</vt:lpstr>
      <vt:lpstr>Notice</vt:lpstr>
      <vt:lpstr>Solution</vt:lpstr>
      <vt:lpstr>Solution</vt:lpstr>
      <vt:lpstr>Solution</vt:lpstr>
      <vt:lpstr>P10611 故事结局</vt:lpstr>
      <vt:lpstr>PowerPoint 演示文稿</vt:lpstr>
      <vt:lpstr>PowerPoint 演示文稿</vt:lpstr>
      <vt:lpstr>Solution</vt:lpstr>
      <vt:lpstr>PowerPoint 演示文稿</vt:lpstr>
      <vt:lpstr>Thanks for listening</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Cai Chengze</dc:creator>
  <cp:lastModifiedBy>test</cp:lastModifiedBy>
  <cp:revision>175</cp:revision>
  <dcterms:created xsi:type="dcterms:W3CDTF">2020-04-03T10:55:00Z</dcterms:created>
  <dcterms:modified xsi:type="dcterms:W3CDTF">2024-12-17T13:52:31Z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85384B1601F94953B32C241654CBB258</vt:lpwstr>
  </property>
  <property fmtid="{D5CDD505-2E9C-101B-9397-08002B2CF9AE}" pid="3" name="KSOProductBuildVer">
    <vt:lpwstr>2052-12.1.0.19302</vt:lpwstr>
  </property>
</Properties>
</file>